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8" r:id="rId3"/>
    <p:sldId id="259" r:id="rId4"/>
    <p:sldId id="269" r:id="rId5"/>
    <p:sldId id="270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5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dLbls>
            <c:dLbl>
              <c:idx val="0"/>
              <c:layout>
                <c:manualLayout>
                  <c:x val="3.6231884057970794E-3"/>
                  <c:y val="-2.333212079792178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549-49F4-BE0C-896763FA3EAF}"/>
                </c:ext>
              </c:extLst>
            </c:dLbl>
            <c:dLbl>
              <c:idx val="1"/>
              <c:layout>
                <c:manualLayout>
                  <c:x val="3.6231884057970573E-3"/>
                  <c:y val="-3.208166609714245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549-49F4-BE0C-896763FA3EAF}"/>
                </c:ext>
              </c:extLst>
            </c:dLbl>
            <c:dLbl>
              <c:idx val="2"/>
              <c:layout>
                <c:manualLayout>
                  <c:x val="3.6231884057971015E-3"/>
                  <c:y val="-2.6248635897662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549-49F4-BE0C-896763FA3EAF}"/>
                </c:ext>
              </c:extLst>
            </c:dLbl>
            <c:dLbl>
              <c:idx val="3"/>
              <c:layout>
                <c:manualLayout>
                  <c:x val="0"/>
                  <c:y val="-2.62486358976620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549-49F4-BE0C-896763FA3EAF}"/>
                </c:ext>
              </c:extLst>
            </c:dLbl>
            <c:dLbl>
              <c:idx val="4"/>
              <c:layout>
                <c:manualLayout>
                  <c:x val="1.2077294685989453E-3"/>
                  <c:y val="-2.62486358976620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549-49F4-BE0C-896763FA3EAF}"/>
                </c:ext>
              </c:extLst>
            </c:dLbl>
            <c:dLbl>
              <c:idx val="5"/>
              <c:layout>
                <c:manualLayout>
                  <c:x val="0"/>
                  <c:y val="-3.49981811968826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549-49F4-BE0C-896763FA3EA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Midterm Exam</c:v>
                </c:pt>
                <c:pt idx="1">
                  <c:v>Attendance</c:v>
                </c:pt>
                <c:pt idx="2">
                  <c:v>Assignment/Presentations</c:v>
                </c:pt>
                <c:pt idx="3">
                  <c:v>Quizzes/Tests</c:v>
                </c:pt>
                <c:pt idx="4">
                  <c:v>Final-term Exam</c:v>
                </c:pt>
                <c:pt idx="5">
                  <c:v>Total Marks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0.2</c:v>
                </c:pt>
                <c:pt idx="1">
                  <c:v>0.05</c:v>
                </c:pt>
                <c:pt idx="2">
                  <c:v>0.1</c:v>
                </c:pt>
                <c:pt idx="3">
                  <c:v>0.05</c:v>
                </c:pt>
                <c:pt idx="4">
                  <c:v>0.6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549-49F4-BE0C-896763FA3EA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598612095"/>
        <c:axId val="1598617087"/>
        <c:axId val="0"/>
      </c:bar3DChart>
      <c:catAx>
        <c:axId val="15986120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8617087"/>
        <c:crosses val="autoZero"/>
        <c:auto val="1"/>
        <c:lblAlgn val="ctr"/>
        <c:lblOffset val="100"/>
        <c:noMultiLvlLbl val="0"/>
      </c:catAx>
      <c:valAx>
        <c:axId val="1598617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86120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b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D179C-EAAF-546F-3296-691EFBE41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rgbClr val="00B05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A567BF-D77D-BA1D-AA81-38E67DA88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rgbClr val="00B0F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D65D5-15BD-8A42-18E3-120EC0202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3B5054-D7D8-53BD-F960-A0A7DA319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8EFE0-4429-991F-99B6-D07685966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32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4B427-A5E0-2092-0112-74895FE2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0E2CB-1DD1-E6F4-E5AD-1C53680F2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48319B-90CE-6E22-CE39-E6391B1C5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F08554-86FF-D3BB-A10D-6DFA45B4F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0E529-B08C-E73D-2805-8CDAA08BF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1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64B5AF-DEFC-C2B9-4915-D333EEDBF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83121-06C7-7E54-5B96-38C7E41406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A9814-7AEA-4426-5E17-CCC9327A6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98AE4-E384-8B3C-2299-E96FE3682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C7E19-1E28-B251-F3C7-D4F1F9624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104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F0CB-7556-4592-52B8-3999C8031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B05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CF39A-A7C3-A304-DC34-5F127D0B6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A3619-C5A0-75B9-7AE3-D6FC1E6A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EC2B1-6D63-F427-F156-8BFB7E9DE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16DAC-FC35-08FA-E74A-A454A9317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46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58A8-72E9-5459-1819-8945449F9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B98A0-9664-99E6-B998-DCA784674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FEF59-90AD-FBF4-C2BB-42D7BB260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752BB6-6D7E-DB44-888D-E7000B14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7C0EE-6135-0E42-2605-4C8AA43A7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68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80712-46C3-657C-22E5-87AB93C9D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15ECE-31EE-4BF8-C74C-D984A408A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B8B8D5-1275-7274-9283-542ED3932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3B575-E94D-000D-C589-81F891781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7A0A1-8183-239D-8FA4-4DC2E5EE1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5E651D-57E5-F93E-E087-87D61D42F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70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8FC3C-ECFC-2A4A-F755-9193E27C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D474BF-A5F4-A36E-D589-BE7BC3033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283C5-6E35-F7A0-E805-8B9E79BB18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2B650-9BCB-4272-B6A7-067BD841F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A3B3D8-4E18-1FB2-8E78-3CC219C3A0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91F0CE-C348-1D87-FE12-CA5469374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DBE866-7338-768B-9E4B-4D87ABE31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D6A69B-5DB4-FAAB-CBBB-2CCB82D73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823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B9F89-5498-80B8-1681-40F5A3389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9BD996-1EDF-6E78-52F3-E70C4DD0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D1C38D-97CB-A842-4C50-FFFCFDCB5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E7D28-451D-F841-DC99-239B6D606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05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59FC8E-725B-FFFC-F253-926B4CDEE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CC0D06-55CC-4D6E-C6DE-7996A8035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2F4BCE-69C4-2264-4DF6-0F67F0849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44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AF2E0-143C-D1C8-0B43-148B2F6CE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53193-C640-0189-BC07-2E2B09FCF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B6E50-117D-B118-ACB5-0223B611C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22B06-2DE0-4B13-2D6D-6E0DBE6E1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A803A-79CC-0E24-233E-F4127951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15BDF9-4F80-0D40-18F6-BFF444AD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062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A49FB-809B-C729-A408-01810C441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924F5D-3CBD-AA92-AFFF-8D1AD4A3C0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7B5AE-E6D2-2629-4499-93F34CA89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0EAA4-67F7-845B-43C0-402C7E37D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22228-FC45-8152-5C05-CC3015F90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30A9D2-CCD8-2FC7-9288-28601E613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86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A479B-09A8-3653-1FE5-169D8FDB6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F5754-631B-E339-EAD8-03DE720E2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0E287-9D25-EC36-B962-131652A0D8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7C65D-96AF-4317-AE9D-B7D35162EC2E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D77AB-D639-82D9-EF0F-EF917A286D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D97E8-39C1-423F-9E06-DFFED07F2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70B8E-E7AA-45BD-A0C3-9C8E718B0E08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1EE41F-83F9-6DCD-56C5-3CA782C6CAD1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18"/>
            <a:ext cx="12191999" cy="68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88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0411E081-2E23-E73F-CB16-B723973A11BA}"/>
              </a:ext>
            </a:extLst>
          </p:cNvPr>
          <p:cNvSpPr txBox="1"/>
          <p:nvPr/>
        </p:nvSpPr>
        <p:spPr>
          <a:xfrm>
            <a:off x="4752523" y="802563"/>
            <a:ext cx="26869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>
                <a:latin typeface="Microsoft Uighur" panose="02000000000000000000" pitchFamily="2" charset="-78"/>
                <a:cs typeface="+mj-cs"/>
              </a:rPr>
              <a:t>Jahan University </a:t>
            </a:r>
            <a:br>
              <a:rPr lang="fa-IR" sz="3200" b="1" dirty="0">
                <a:latin typeface="Microsoft Uighur" panose="02000000000000000000" pitchFamily="2" charset="-78"/>
                <a:cs typeface="+mj-cs"/>
              </a:rPr>
            </a:br>
            <a:r>
              <a:rPr lang="en-US" sz="2800" b="1" dirty="0">
                <a:latin typeface="Microsoft Uighur" panose="02000000000000000000" pitchFamily="2" charset="-78"/>
                <a:cs typeface="+mj-cs"/>
              </a:rPr>
              <a:t>Vice Chancellor Office </a:t>
            </a:r>
            <a:br>
              <a:rPr lang="ps-AF" sz="2800" b="1" dirty="0">
                <a:latin typeface="Microsoft Uighur" panose="02000000000000000000" pitchFamily="2" charset="-78"/>
                <a:cs typeface="+mj-cs"/>
              </a:rPr>
            </a:br>
            <a:r>
              <a:rPr lang="en-US" sz="2400" b="1" dirty="0">
                <a:latin typeface="Microsoft Uighur" panose="02000000000000000000" pitchFamily="2" charset="-78"/>
                <a:cs typeface="+mj-cs"/>
              </a:rPr>
              <a:t>Computer Science Faculty </a:t>
            </a:r>
          </a:p>
          <a:p>
            <a:pPr algn="ctr"/>
            <a:r>
              <a:rPr lang="en-US" sz="2400" b="1" dirty="0">
                <a:latin typeface="Microsoft Uighur" panose="02000000000000000000" pitchFamily="2" charset="-78"/>
                <a:cs typeface="+mj-cs"/>
              </a:rPr>
              <a:t>Database Department </a:t>
            </a:r>
            <a:endParaRPr lang="en-US" sz="2800" dirty="0">
              <a:cs typeface="+mj-cs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B03A3D5-0AFF-0BF6-8FF4-3533E92F5F44}"/>
              </a:ext>
            </a:extLst>
          </p:cNvPr>
          <p:cNvSpPr txBox="1"/>
          <p:nvPr/>
        </p:nvSpPr>
        <p:spPr>
          <a:xfrm>
            <a:off x="1109141" y="4024112"/>
            <a:ext cx="99737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Low">
              <a:lnSpc>
                <a:spcPct val="200000"/>
              </a:lnSpc>
            </a:pPr>
            <a:r>
              <a:rPr lang="en-US" b="1" dirty="0">
                <a:cs typeface="B Zar" panose="00000400000000000000" pitchFamily="2" charset="-78"/>
              </a:rPr>
              <a:t>Semester: 3th  </a:t>
            </a:r>
            <a:endParaRPr lang="fa-IR" b="1" dirty="0">
              <a:cs typeface="B Zar" panose="00000400000000000000" pitchFamily="2" charset="-78"/>
            </a:endParaRPr>
          </a:p>
          <a:p>
            <a:pPr algn="justLow">
              <a:lnSpc>
                <a:spcPct val="200000"/>
              </a:lnSpc>
            </a:pPr>
            <a:r>
              <a:rPr lang="en-US" b="1" dirty="0">
                <a:cs typeface="B Zar" panose="00000400000000000000" pitchFamily="2" charset="-78"/>
              </a:rPr>
              <a:t>Lecture: 01</a:t>
            </a:r>
            <a:endParaRPr lang="prs-AF" b="1" dirty="0">
              <a:cs typeface="B Zar" panose="00000400000000000000" pitchFamily="2" charset="-78"/>
            </a:endParaRPr>
          </a:p>
          <a:p>
            <a:pPr algn="justLow">
              <a:lnSpc>
                <a:spcPct val="200000"/>
              </a:lnSpc>
            </a:pPr>
            <a:r>
              <a:rPr lang="en-US" b="1" dirty="0">
                <a:cs typeface="B Zar" panose="00000400000000000000" pitchFamily="2" charset="-78"/>
              </a:rPr>
              <a:t>Prepare by:</a:t>
            </a:r>
            <a:r>
              <a:rPr lang="en-US" b="1" dirty="0">
                <a:solidFill>
                  <a:srgbClr val="002060"/>
                </a:solidFill>
                <a:cs typeface="B Zar" panose="00000400000000000000" pitchFamily="2" charset="-78"/>
              </a:rPr>
              <a:t> </a:t>
            </a:r>
            <a:r>
              <a:rPr lang="en-US" b="1" dirty="0" err="1">
                <a:solidFill>
                  <a:srgbClr val="009FE3"/>
                </a:solidFill>
                <a:cs typeface="B Zar" panose="00000400000000000000" pitchFamily="2" charset="-78"/>
              </a:rPr>
              <a:t>Saif</a:t>
            </a:r>
            <a:r>
              <a:rPr lang="en-US" b="1" dirty="0">
                <a:solidFill>
                  <a:srgbClr val="009FE3"/>
                </a:solidFill>
                <a:cs typeface="B Zar" panose="00000400000000000000" pitchFamily="2" charset="-78"/>
              </a:rPr>
              <a:t>  Ur Rahman Quraishi</a:t>
            </a:r>
            <a:r>
              <a:rPr lang="en-US" b="1" dirty="0">
                <a:solidFill>
                  <a:srgbClr val="002060"/>
                </a:solidFill>
                <a:cs typeface="B Zar" panose="00000400000000000000" pitchFamily="2" charset="-78"/>
              </a:rPr>
              <a:t>						Y</a:t>
            </a:r>
            <a:r>
              <a:rPr lang="en-US" b="1" dirty="0">
                <a:cs typeface="B Zar" panose="00000400000000000000" pitchFamily="2" charset="-78"/>
              </a:rPr>
              <a:t>ear:2024</a:t>
            </a:r>
            <a:endParaRPr lang="en-US" b="1" dirty="0">
              <a:solidFill>
                <a:srgbClr val="009FE3"/>
              </a:solidFill>
              <a:cs typeface="B Zar" panose="00000400000000000000" pitchFamily="2" charset="-78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770FCC-BD13-06EE-27F0-F15ED6D7BDEA}"/>
              </a:ext>
            </a:extLst>
          </p:cNvPr>
          <p:cNvSpPr txBox="1"/>
          <p:nvPr/>
        </p:nvSpPr>
        <p:spPr>
          <a:xfrm>
            <a:off x="3230990" y="2768964"/>
            <a:ext cx="62178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en-US" sz="4800" dirty="0">
                <a:ln w="0"/>
                <a:solidFill>
                  <a:srgbClr val="3BAA34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RTitr" panose="02000506000000020002" pitchFamily="2" charset="-78"/>
                <a:cs typeface="B Titr" panose="00000700000000000000" pitchFamily="2" charset="-78"/>
              </a:rPr>
              <a:t>Object Oriented Programming </a:t>
            </a:r>
          </a:p>
        </p:txBody>
      </p:sp>
    </p:spTree>
    <p:extLst>
      <p:ext uri="{BB962C8B-B14F-4D97-AF65-F5344CB8AC3E}">
        <p14:creationId xmlns:p14="http://schemas.microsoft.com/office/powerpoint/2010/main" val="3764835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B1BB4-F8F7-DBC6-63BB-064DF3CF6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James  Gosling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02BB1-BD78-D514-95DA-03A1D3AE16B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James Gosling is a famous Canadian software developer who is the recognized as the original developer of the java programming language.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D84C64-7E8C-631B-76BA-A4814B9E29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431" y="1825625"/>
            <a:ext cx="5089137" cy="4351338"/>
          </a:xfrm>
        </p:spPr>
      </p:pic>
    </p:spTree>
    <p:extLst>
      <p:ext uri="{BB962C8B-B14F-4D97-AF65-F5344CB8AC3E}">
        <p14:creationId xmlns:p14="http://schemas.microsoft.com/office/powerpoint/2010/main" val="3639073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1D1A1-5DAD-5CC4-5C3D-3E770E4F9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Father of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7AFA1-5714-F240-0EF2-9F60B3424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Hopelessly focused one platform </a:t>
            </a:r>
          </a:p>
          <a:p>
            <a:pPr lvl="1"/>
            <a:r>
              <a:rPr lang="en-US" dirty="0"/>
              <a:t>Name:		James Gosling</a:t>
            </a:r>
          </a:p>
          <a:p>
            <a:pPr lvl="1"/>
            <a:r>
              <a:rPr lang="en-US" dirty="0"/>
              <a:t>Born:		May 19, 1955</a:t>
            </a:r>
          </a:p>
          <a:p>
            <a:pPr lvl="1"/>
            <a:r>
              <a:rPr lang="en-US" dirty="0"/>
              <a:t>Residence:	United States</a:t>
            </a:r>
          </a:p>
          <a:p>
            <a:pPr lvl="1"/>
            <a:r>
              <a:rPr lang="en-US" dirty="0"/>
              <a:t>University:	</a:t>
            </a:r>
            <a:r>
              <a:rPr lang="en-US" dirty="0" err="1"/>
              <a:t>Camegie</a:t>
            </a:r>
            <a:r>
              <a:rPr lang="en-US" dirty="0"/>
              <a:t> Mellon University</a:t>
            </a:r>
          </a:p>
          <a:p>
            <a:pPr lvl="1"/>
            <a:r>
              <a:rPr lang="en-US" dirty="0"/>
              <a:t>Occupation:	Computer Scientist</a:t>
            </a:r>
          </a:p>
          <a:p>
            <a:pPr lvl="1"/>
            <a:r>
              <a:rPr lang="en-US" dirty="0"/>
              <a:t>Employer:		Sun Microsystems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308C12-21DD-0D12-1AFB-D249984FF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4516" y="1852519"/>
            <a:ext cx="4348564" cy="331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8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9C1FF-E5E1-CA5D-2836-2F5100B8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7479-C4CA-DF27-6359-A07B140B8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James Gosling, Mike Sheridan, and Patrick Naughton initiated the Java language project in June 1991</a:t>
            </a:r>
          </a:p>
          <a:p>
            <a:r>
              <a:rPr lang="en-US" dirty="0"/>
              <a:t>The small team of Sun engineers called Green Team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A9C5C-843A-D023-FEA0-52EF0B467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877" y="3061853"/>
            <a:ext cx="2169630" cy="2760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2FBA6B-3E90-DBA3-DB10-6744CD737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50" y="3090432"/>
            <a:ext cx="5734850" cy="308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21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48AFD-7FD4-C371-F0B8-D61A95DB4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8CBC7-F494-5F80-864C-1331B138D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A Brief History of Java (Con…)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7AE5A-6D0B-D818-6558-40550ABF4D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are given the major points that describes the history of java. </a:t>
            </a:r>
          </a:p>
          <a:p>
            <a:r>
              <a:rPr lang="en-US" dirty="0"/>
              <a:t>Who invented java?</a:t>
            </a:r>
          </a:p>
          <a:p>
            <a:pPr lvl="1"/>
            <a:r>
              <a:rPr lang="en-US" dirty="0"/>
              <a:t>James Gosling</a:t>
            </a:r>
          </a:p>
          <a:p>
            <a:r>
              <a:rPr lang="en-US" dirty="0"/>
              <a:t>Where?</a:t>
            </a:r>
          </a:p>
          <a:p>
            <a:pPr lvl="1"/>
            <a:r>
              <a:rPr lang="en-US" dirty="0"/>
              <a:t>SUN lab also known as sun microsystem</a:t>
            </a:r>
          </a:p>
          <a:p>
            <a:r>
              <a:rPr lang="en-US" dirty="0"/>
              <a:t>When?</a:t>
            </a:r>
          </a:p>
          <a:p>
            <a:pPr lvl="1"/>
            <a:r>
              <a:rPr lang="en-US" dirty="0"/>
              <a:t>Around 1991, published in 1995</a:t>
            </a:r>
          </a:p>
          <a:p>
            <a:r>
              <a:rPr lang="en-US" dirty="0"/>
              <a:t>When oracle acquired Sun Microsystem? </a:t>
            </a:r>
          </a:p>
          <a:p>
            <a:pPr lvl="1"/>
            <a:r>
              <a:rPr lang="en-US" dirty="0"/>
              <a:t>Oracle Acquired Sun in 2009 - 2010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E3AEFC-8AFB-4DB9-88FC-2C06B6DD3C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66136"/>
            <a:ext cx="5181600" cy="4270316"/>
          </a:xfrm>
        </p:spPr>
      </p:pic>
    </p:spTree>
    <p:extLst>
      <p:ext uri="{BB962C8B-B14F-4D97-AF65-F5344CB8AC3E}">
        <p14:creationId xmlns:p14="http://schemas.microsoft.com/office/powerpoint/2010/main" val="2348535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875E-9C99-EDB3-B8F5-25913BE0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Java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01FC8-5A8C-60A7-2DA2-746869126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071"/>
            <a:ext cx="10515600" cy="4670892"/>
          </a:xfrm>
        </p:spPr>
        <p:txBody>
          <a:bodyPr/>
          <a:lstStyle/>
          <a:p>
            <a:r>
              <a:rPr lang="en-US" dirty="0"/>
              <a:t>Important Features of java are: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8C095E-BEE8-CF7B-414D-F50D3D585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8" y="2140183"/>
            <a:ext cx="2376622" cy="14954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3061697-2DEF-815E-06BF-696F095626D0}"/>
              </a:ext>
            </a:extLst>
          </p:cNvPr>
          <p:cNvSpPr/>
          <p:nvPr/>
        </p:nvSpPr>
        <p:spPr>
          <a:xfrm>
            <a:off x="835042" y="3981104"/>
            <a:ext cx="38715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dirty="0">
                <a:solidFill>
                  <a:prstClr val="black"/>
                </a:solidFill>
                <a:latin typeface="+mj-lt"/>
              </a:rPr>
              <a:t>Java was designed to be easy for professional programmer to learn and use effectively.</a:t>
            </a:r>
            <a:endParaRPr lang="en-US" sz="1600" dirty="0">
              <a:solidFill>
                <a:prstClr val="black"/>
              </a:solidFill>
              <a:latin typeface="+mj-lt"/>
            </a:endParaRPr>
          </a:p>
          <a:p>
            <a:pPr defTabSz="457200"/>
            <a:r>
              <a:rPr lang="en-US" dirty="0">
                <a:solidFill>
                  <a:prstClr val="black"/>
                </a:solidFill>
                <a:latin typeface="+mj-lt"/>
              </a:rPr>
              <a:t>No need to worry about memory management because there is Automatic Garbage Collection in java.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88EC59-228A-FDA6-9378-699A6BB90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7643" y="2109184"/>
            <a:ext cx="2376622" cy="1600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C8436E8-0A91-3554-0971-6795200E6FFD}"/>
              </a:ext>
            </a:extLst>
          </p:cNvPr>
          <p:cNvSpPr/>
          <p:nvPr/>
        </p:nvSpPr>
        <p:spPr>
          <a:xfrm>
            <a:off x="1057145" y="3635609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Simple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B99ED5-AB8D-9952-85BE-812DF0F64D52}"/>
              </a:ext>
            </a:extLst>
          </p:cNvPr>
          <p:cNvSpPr/>
          <p:nvPr/>
        </p:nvSpPr>
        <p:spPr>
          <a:xfrm>
            <a:off x="5087643" y="3709384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Secure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111C3D-1A22-3E5D-F540-4A0F1C255843}"/>
              </a:ext>
            </a:extLst>
          </p:cNvPr>
          <p:cNvSpPr/>
          <p:nvPr/>
        </p:nvSpPr>
        <p:spPr>
          <a:xfrm>
            <a:off x="5087643" y="4214392"/>
            <a:ext cx="292669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dirty="0">
                <a:solidFill>
                  <a:prstClr val="black"/>
                </a:solidFill>
                <a:latin typeface="+mj-lt"/>
              </a:rPr>
              <a:t>Java provides a secure means of creating internet application, Java provides secure way to access web application.</a:t>
            </a:r>
          </a:p>
          <a:p>
            <a:pPr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FE4083-5820-0051-D705-5B98AB1E9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395" y="1945542"/>
            <a:ext cx="2376622" cy="176384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FEEB4DC-8196-D4D3-2289-68BE8249107D}"/>
              </a:ext>
            </a:extLst>
          </p:cNvPr>
          <p:cNvSpPr/>
          <p:nvPr/>
        </p:nvSpPr>
        <p:spPr>
          <a:xfrm>
            <a:off x="8432040" y="3642750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Platform independent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C10C44-577C-E815-35C4-8010B12371F2}"/>
              </a:ext>
            </a:extLst>
          </p:cNvPr>
          <p:cNvSpPr/>
          <p:nvPr/>
        </p:nvSpPr>
        <p:spPr>
          <a:xfrm>
            <a:off x="8395395" y="4158111"/>
            <a:ext cx="300689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dirty="0">
                <a:solidFill>
                  <a:prstClr val="black"/>
                </a:solidFill>
                <a:latin typeface="+mj-lt"/>
              </a:rPr>
              <a:t>Java can execute in any environment, java programs can be run on any platform like windows, Mac, Linux.</a:t>
            </a:r>
          </a:p>
          <a:p>
            <a:pPr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955414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02DA3-03BF-5039-84AA-AB36EC26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Java Features (Con…)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A93A1-5D3B-D899-AA9B-4C42A1AF7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/>
          <a:lstStyle/>
          <a:p>
            <a:r>
              <a:rPr lang="en-US" dirty="0"/>
              <a:t>Important Features of java are:</a:t>
            </a:r>
          </a:p>
          <a:p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7A2603B-1504-C4D0-38F4-D37395D40B57}"/>
              </a:ext>
            </a:extLst>
          </p:cNvPr>
          <p:cNvSpPr/>
          <p:nvPr/>
        </p:nvSpPr>
        <p:spPr>
          <a:xfrm>
            <a:off x="955966" y="4119684"/>
            <a:ext cx="237662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2000" dirty="0">
                <a:solidFill>
                  <a:prstClr val="black"/>
                </a:solidFill>
                <a:latin typeface="Corbel" panose="020B0503020204020204"/>
              </a:rPr>
              <a:t>Java byte codes are highly optimized JVM can executed them much faster</a:t>
            </a:r>
          </a:p>
          <a:p>
            <a:pPr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3F7091-FDD5-B7AF-91A8-3D4613E80749}"/>
              </a:ext>
            </a:extLst>
          </p:cNvPr>
          <p:cNvSpPr/>
          <p:nvPr/>
        </p:nvSpPr>
        <p:spPr>
          <a:xfrm>
            <a:off x="955967" y="3575799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High Performance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CFCC97-4816-5F89-1418-7BC4B9D679B0}"/>
              </a:ext>
            </a:extLst>
          </p:cNvPr>
          <p:cNvSpPr/>
          <p:nvPr/>
        </p:nvSpPr>
        <p:spPr>
          <a:xfrm>
            <a:off x="4596320" y="3573111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Object-Oriented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A55DA8-FDEB-14D7-476D-4A259E4706FB}"/>
              </a:ext>
            </a:extLst>
          </p:cNvPr>
          <p:cNvSpPr/>
          <p:nvPr/>
        </p:nvSpPr>
        <p:spPr>
          <a:xfrm>
            <a:off x="4596320" y="4116401"/>
            <a:ext cx="2528779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2000" dirty="0">
                <a:solidFill>
                  <a:prstClr val="black"/>
                </a:solidFill>
                <a:latin typeface="Corbel" panose="020B0503020204020204"/>
              </a:rPr>
              <a:t>Java provides most of object oriented features, Java is pure OOP Language</a:t>
            </a:r>
          </a:p>
          <a:p>
            <a:pPr defTabSz="457200"/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E8F60B-B570-16E5-3565-0120FAB87F1E}"/>
              </a:ext>
            </a:extLst>
          </p:cNvPr>
          <p:cNvSpPr/>
          <p:nvPr/>
        </p:nvSpPr>
        <p:spPr>
          <a:xfrm>
            <a:off x="8021320" y="3573111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Multithreaded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9F2A9E00-52EA-999F-D62B-05B1AB0D4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966" y="1972911"/>
            <a:ext cx="2376623" cy="16002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445494F-B2B7-EF37-43E5-4359E893E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684" y="1972911"/>
            <a:ext cx="2348258" cy="16002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9E0508C-C2B8-85F7-7863-D475FE7387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27214" y="1972911"/>
            <a:ext cx="2364833" cy="159862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C4961F65-FA69-A093-A75D-8CDFC0EC9AD4}"/>
              </a:ext>
            </a:extLst>
          </p:cNvPr>
          <p:cNvSpPr/>
          <p:nvPr/>
        </p:nvSpPr>
        <p:spPr>
          <a:xfrm>
            <a:off x="7978526" y="3956835"/>
            <a:ext cx="252877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2000" dirty="0">
                <a:solidFill>
                  <a:prstClr val="black"/>
                </a:solidFill>
                <a:latin typeface="Corbel" panose="020B0503020204020204"/>
              </a:rPr>
              <a:t>Java provides integrated support for multithreaded programming</a:t>
            </a:r>
          </a:p>
          <a:p>
            <a:pPr defTabSz="457200"/>
            <a:endParaRPr lang="en-US" sz="2000" dirty="0">
              <a:solidFill>
                <a:prstClr val="black"/>
              </a:solidFill>
              <a:latin typeface="Corbel" panose="020B0503020204020204"/>
            </a:endParaRPr>
          </a:p>
        </p:txBody>
      </p:sp>
    </p:spTree>
    <p:extLst>
      <p:ext uri="{BB962C8B-B14F-4D97-AF65-F5344CB8AC3E}">
        <p14:creationId xmlns:p14="http://schemas.microsoft.com/office/powerpoint/2010/main" val="2611361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6E80-F1F4-21F4-3F90-100DA58C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Java Features (Con…)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F7C362-5A27-5EFA-BEBF-B9A431227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624"/>
            <a:ext cx="10515600" cy="4684339"/>
          </a:xfrm>
        </p:spPr>
        <p:txBody>
          <a:bodyPr/>
          <a:lstStyle/>
          <a:p>
            <a:r>
              <a:rPr lang="en-US" dirty="0"/>
              <a:t> Java Features (Con…)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979BE9-49F3-DA66-0954-589A9A250ED4}"/>
              </a:ext>
            </a:extLst>
          </p:cNvPr>
          <p:cNvSpPr/>
          <p:nvPr/>
        </p:nvSpPr>
        <p:spPr>
          <a:xfrm>
            <a:off x="2735914" y="3479348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Dynamic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9F751A-E548-558E-40D4-9A505D74BF55}"/>
              </a:ext>
            </a:extLst>
          </p:cNvPr>
          <p:cNvSpPr/>
          <p:nvPr/>
        </p:nvSpPr>
        <p:spPr>
          <a:xfrm>
            <a:off x="2735914" y="3908519"/>
            <a:ext cx="252877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2000" dirty="0">
                <a:solidFill>
                  <a:prstClr val="black"/>
                </a:solidFill>
                <a:latin typeface="Corbel" panose="020B0503020204020204"/>
              </a:rPr>
              <a:t>During execution of a program, java can dynamically load class libraries that it require</a:t>
            </a:r>
            <a:endParaRPr lang="en-US" dirty="0">
              <a:solidFill>
                <a:prstClr val="black"/>
              </a:solidFill>
              <a:latin typeface="Corbel" panose="020B050302020402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4CBD3B-00F6-011C-C96E-1B38B24C0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914" y="1879148"/>
            <a:ext cx="2313060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3215D4-AF90-04DD-91DB-AE20FD84C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3680" y="2010618"/>
            <a:ext cx="2272145" cy="155899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7046A20-ABE3-A4FB-4E2E-C3B09A93D7DA}"/>
              </a:ext>
            </a:extLst>
          </p:cNvPr>
          <p:cNvSpPr/>
          <p:nvPr/>
        </p:nvSpPr>
        <p:spPr>
          <a:xfrm>
            <a:off x="7515837" y="3530615"/>
            <a:ext cx="2376622" cy="369332"/>
          </a:xfrm>
          <a:prstGeom prst="rect">
            <a:avLst/>
          </a:prstGeom>
          <a:solidFill>
            <a:srgbClr val="4775E7"/>
          </a:solidFill>
          <a:ln w="50800" cap="flat" cmpd="sng" algn="ctr">
            <a:solidFill>
              <a:sysClr val="window" lastClr="FFFFFF"/>
            </a:solidFill>
            <a:prstDash val="solid"/>
          </a:ln>
          <a:effectLst>
            <a:outerShdw blurRad="50800" dist="38100" dir="5400000" rotWithShape="0">
              <a:srgbClr val="000000">
                <a:alpha val="35000"/>
              </a:srgbClr>
            </a:outerShdw>
          </a:effectLst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</a:rPr>
              <a:t>Distributed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856541-961A-A32D-0215-59FBDBB88DA1}"/>
              </a:ext>
            </a:extLst>
          </p:cNvPr>
          <p:cNvSpPr/>
          <p:nvPr/>
        </p:nvSpPr>
        <p:spPr>
          <a:xfrm>
            <a:off x="7515837" y="3925207"/>
            <a:ext cx="261850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/>
            <a:r>
              <a:rPr lang="en-US" sz="2000" dirty="0">
                <a:solidFill>
                  <a:prstClr val="black"/>
                </a:solidFill>
                <a:latin typeface="Corbel" panose="020B0503020204020204"/>
              </a:rPr>
              <a:t>Multiple programmers at different remote location can collaborate and work together</a:t>
            </a:r>
          </a:p>
        </p:txBody>
      </p:sp>
    </p:spTree>
    <p:extLst>
      <p:ext uri="{BB962C8B-B14F-4D97-AF65-F5344CB8AC3E}">
        <p14:creationId xmlns:p14="http://schemas.microsoft.com/office/powerpoint/2010/main" val="40748790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9E755-6C76-BAC6-A05E-7786D016D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What is a Platform Independent?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1FC85F-1A66-ED62-E2D7-44353A0FAC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230" y="1825625"/>
            <a:ext cx="8911539" cy="4351338"/>
          </a:xfrm>
        </p:spPr>
      </p:pic>
    </p:spTree>
    <p:extLst>
      <p:ext uri="{BB962C8B-B14F-4D97-AF65-F5344CB8AC3E}">
        <p14:creationId xmlns:p14="http://schemas.microsoft.com/office/powerpoint/2010/main" val="805571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46055-5270-7C64-805E-C8EE0DBA2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Platform Independent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E0501-0228-C17C-E13C-A9DA323E5A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Java is a platform independent language </a:t>
            </a:r>
          </a:p>
          <a:p>
            <a:r>
              <a:rPr lang="en-US" dirty="0"/>
              <a:t>Platform Independent is the best feature of java</a:t>
            </a:r>
          </a:p>
          <a:p>
            <a:r>
              <a:rPr lang="en-US" dirty="0"/>
              <a:t>What do you means by platform independent?</a:t>
            </a:r>
          </a:p>
          <a:p>
            <a:pPr lvl="1"/>
            <a:r>
              <a:rPr lang="en-US" dirty="0"/>
              <a:t>Platform independent means writing codes in one operating system (for example windows 10) and executing that code on another platform (for example Linux)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CED8724-DACA-6759-1583-1A857FC668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193" y="1825625"/>
            <a:ext cx="4837614" cy="4351338"/>
          </a:xfrm>
        </p:spPr>
      </p:pic>
    </p:spTree>
    <p:extLst>
      <p:ext uri="{BB962C8B-B14F-4D97-AF65-F5344CB8AC3E}">
        <p14:creationId xmlns:p14="http://schemas.microsoft.com/office/powerpoint/2010/main" val="33272894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64E2816-D841-43C7-3301-2A76CE02F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Platform Independent (Con…)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ABE34F-F993-F566-4A3D-A694091F5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Java bytecode can be run on multiple platforms e.g. Windows, Linux, Mac/OS etc.</a:t>
            </a:r>
          </a:p>
          <a:p>
            <a:r>
              <a:rPr lang="en-US" sz="2400" dirty="0"/>
              <a:t>WORA - Write Once and Run Anywhere  </a:t>
            </a:r>
          </a:p>
          <a:p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DB3EC-FFB6-802A-72A1-33487D400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246" y="2716307"/>
            <a:ext cx="8553508" cy="331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93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B2119-0FA7-4D54-D9ED-613928031B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Chapter No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F5122-E6D7-9F2D-9ED6-7BEEC0BF35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Object-Oriented Programming using JAVA</a:t>
            </a:r>
          </a:p>
        </p:txBody>
      </p:sp>
    </p:spTree>
    <p:extLst>
      <p:ext uri="{BB962C8B-B14F-4D97-AF65-F5344CB8AC3E}">
        <p14:creationId xmlns:p14="http://schemas.microsoft.com/office/powerpoint/2010/main" val="3723737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64516-FEE0-1957-E1BC-8B8D2CE93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Platform?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44125-7EB7-2075-28E5-1A43EA05B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platform is hardware or software environment in which a program runs</a:t>
            </a:r>
          </a:p>
          <a:p>
            <a:r>
              <a:rPr lang="en-US" sz="2400" dirty="0"/>
              <a:t>There are two types of platforms </a:t>
            </a:r>
          </a:p>
          <a:p>
            <a:pPr lvl="1"/>
            <a:r>
              <a:rPr lang="en-US" sz="2000" dirty="0"/>
              <a:t>Software-based Platform</a:t>
            </a:r>
          </a:p>
          <a:p>
            <a:pPr lvl="1"/>
            <a:r>
              <a:rPr lang="en-US" sz="2000" dirty="0"/>
              <a:t>Hardware-based Platform </a:t>
            </a:r>
          </a:p>
          <a:p>
            <a:r>
              <a:rPr lang="en-US" sz="2400" dirty="0"/>
              <a:t>Java provides software-based platform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45133B-BDFF-7A5D-44C9-1166FAEA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070" y="2206103"/>
            <a:ext cx="4038095" cy="40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860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29257-7857-2F89-1CC1-40162FC44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Versions of Java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E99784-00C1-C766-02B7-7AA91116F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6159" y="1825625"/>
            <a:ext cx="10019682" cy="4351338"/>
          </a:xfrm>
        </p:spPr>
      </p:pic>
    </p:spTree>
    <p:extLst>
      <p:ext uri="{BB962C8B-B14F-4D97-AF65-F5344CB8AC3E}">
        <p14:creationId xmlns:p14="http://schemas.microsoft.com/office/powerpoint/2010/main" val="24721899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DEAA6-7199-0F18-E353-0822CC33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 Why JAVA is so Important Today?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1D2A-72BA-5266-F7F8-49616E654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Two reason: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000" dirty="0"/>
              <a:t>Trouble with </a:t>
            </a:r>
            <a:r>
              <a:rPr lang="en-US" sz="2000" dirty="0">
                <a:solidFill>
                  <a:srgbClr val="FF0000"/>
                </a:solidFill>
              </a:rPr>
              <a:t>C/C++ </a:t>
            </a:r>
            <a:r>
              <a:rPr lang="en-US" sz="2000" dirty="0"/>
              <a:t>language is that they are not portable and are not platform independent languages.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sz="2000" dirty="0"/>
              <a:t>Emergence of world wide web, which demanded portable program.</a:t>
            </a:r>
          </a:p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Portability</a:t>
            </a:r>
            <a:r>
              <a:rPr lang="en-US" sz="2400" dirty="0"/>
              <a:t> and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security</a:t>
            </a:r>
            <a:r>
              <a:rPr lang="en-US" sz="2400" dirty="0"/>
              <a:t> necessitated with the invention of java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FD9F5E-792B-9252-51DE-7C135F756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813" y="3692159"/>
            <a:ext cx="7278116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236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3328F-D72D-A110-EB2D-A1628850E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C++ vs. JAVA</a:t>
            </a:r>
          </a:p>
        </p:txBody>
      </p:sp>
      <p:grpSp>
        <p:nvGrpSpPr>
          <p:cNvPr id="4" name="Group 3" descr="VS Graphic">
            <a:extLst>
              <a:ext uri="{FF2B5EF4-FFF2-40B4-BE49-F238E27FC236}">
                <a16:creationId xmlns:a16="http://schemas.microsoft.com/office/drawing/2014/main" id="{0B747526-9226-AF0F-77BE-18689648631F}"/>
              </a:ext>
            </a:extLst>
          </p:cNvPr>
          <p:cNvGrpSpPr/>
          <p:nvPr/>
        </p:nvGrpSpPr>
        <p:grpSpPr>
          <a:xfrm>
            <a:off x="5127928" y="3102569"/>
            <a:ext cx="1936144" cy="1357917"/>
            <a:chOff x="5234086" y="2487044"/>
            <a:chExt cx="1723828" cy="132819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9EFA76F-5B12-4827-7EA5-40E9B7E83C6E}"/>
                </a:ext>
              </a:extLst>
            </p:cNvPr>
            <p:cNvSpPr/>
            <p:nvPr/>
          </p:nvSpPr>
          <p:spPr>
            <a:xfrm>
              <a:off x="5234086" y="2487044"/>
              <a:ext cx="1723828" cy="1328195"/>
            </a:xfrm>
            <a:custGeom>
              <a:avLst/>
              <a:gdLst>
                <a:gd name="connsiteX0" fmla="*/ 1423670 w 1424651"/>
                <a:gd name="connsiteY0" fmla="*/ 552531 h 1097682"/>
                <a:gd name="connsiteX1" fmla="*/ 1324411 w 1424651"/>
                <a:gd name="connsiteY1" fmla="*/ 310807 h 1097682"/>
                <a:gd name="connsiteX2" fmla="*/ 1324411 w 1424651"/>
                <a:gd name="connsiteY2" fmla="*/ 247749 h 1097682"/>
                <a:gd name="connsiteX3" fmla="*/ 1320908 w 1424651"/>
                <a:gd name="connsiteY3" fmla="*/ 244246 h 1097682"/>
                <a:gd name="connsiteX4" fmla="*/ 1299889 w 1424651"/>
                <a:gd name="connsiteY4" fmla="*/ 240743 h 1097682"/>
                <a:gd name="connsiteX5" fmla="*/ 1197127 w 1424651"/>
                <a:gd name="connsiteY5" fmla="*/ 136813 h 1097682"/>
                <a:gd name="connsiteX6" fmla="*/ 1194792 w 1424651"/>
                <a:gd name="connsiteY6" fmla="*/ 115794 h 1097682"/>
                <a:gd name="connsiteX7" fmla="*/ 1191288 w 1424651"/>
                <a:gd name="connsiteY7" fmla="*/ 112290 h 1097682"/>
                <a:gd name="connsiteX8" fmla="*/ 1106043 w 1424651"/>
                <a:gd name="connsiteY8" fmla="*/ 112290 h 1097682"/>
                <a:gd name="connsiteX9" fmla="*/ 717183 w 1424651"/>
                <a:gd name="connsiteY9" fmla="*/ 10696 h 1097682"/>
                <a:gd name="connsiteX10" fmla="*/ 328324 w 1424651"/>
                <a:gd name="connsiteY10" fmla="*/ 112290 h 1097682"/>
                <a:gd name="connsiteX11" fmla="*/ 243078 w 1424651"/>
                <a:gd name="connsiteY11" fmla="*/ 112290 h 1097682"/>
                <a:gd name="connsiteX12" fmla="*/ 239575 w 1424651"/>
                <a:gd name="connsiteY12" fmla="*/ 115794 h 1097682"/>
                <a:gd name="connsiteX13" fmla="*/ 237239 w 1424651"/>
                <a:gd name="connsiteY13" fmla="*/ 136813 h 1097682"/>
                <a:gd name="connsiteX14" fmla="*/ 134478 w 1424651"/>
                <a:gd name="connsiteY14" fmla="*/ 240743 h 1097682"/>
                <a:gd name="connsiteX15" fmla="*/ 113458 w 1424651"/>
                <a:gd name="connsiteY15" fmla="*/ 244246 h 1097682"/>
                <a:gd name="connsiteX16" fmla="*/ 109955 w 1424651"/>
                <a:gd name="connsiteY16" fmla="*/ 247749 h 1097682"/>
                <a:gd name="connsiteX17" fmla="*/ 109955 w 1424651"/>
                <a:gd name="connsiteY17" fmla="*/ 310807 h 1097682"/>
                <a:gd name="connsiteX18" fmla="*/ 10696 w 1424651"/>
                <a:gd name="connsiteY18" fmla="*/ 552531 h 1097682"/>
                <a:gd name="connsiteX19" fmla="*/ 10696 w 1424651"/>
                <a:gd name="connsiteY19" fmla="*/ 553699 h 1097682"/>
                <a:gd name="connsiteX20" fmla="*/ 10696 w 1424651"/>
                <a:gd name="connsiteY20" fmla="*/ 554866 h 1097682"/>
                <a:gd name="connsiteX21" fmla="*/ 109955 w 1424651"/>
                <a:gd name="connsiteY21" fmla="*/ 795422 h 1097682"/>
                <a:gd name="connsiteX22" fmla="*/ 109955 w 1424651"/>
                <a:gd name="connsiteY22" fmla="*/ 858481 h 1097682"/>
                <a:gd name="connsiteX23" fmla="*/ 113458 w 1424651"/>
                <a:gd name="connsiteY23" fmla="*/ 861984 h 1097682"/>
                <a:gd name="connsiteX24" fmla="*/ 134478 w 1424651"/>
                <a:gd name="connsiteY24" fmla="*/ 865487 h 1097682"/>
                <a:gd name="connsiteX25" fmla="*/ 237239 w 1424651"/>
                <a:gd name="connsiteY25" fmla="*/ 969417 h 1097682"/>
                <a:gd name="connsiteX26" fmla="*/ 239575 w 1424651"/>
                <a:gd name="connsiteY26" fmla="*/ 990436 h 1097682"/>
                <a:gd name="connsiteX27" fmla="*/ 243078 w 1424651"/>
                <a:gd name="connsiteY27" fmla="*/ 993939 h 1097682"/>
                <a:gd name="connsiteX28" fmla="*/ 328324 w 1424651"/>
                <a:gd name="connsiteY28" fmla="*/ 993939 h 1097682"/>
                <a:gd name="connsiteX29" fmla="*/ 717183 w 1424651"/>
                <a:gd name="connsiteY29" fmla="*/ 1095533 h 1097682"/>
                <a:gd name="connsiteX30" fmla="*/ 1106043 w 1424651"/>
                <a:gd name="connsiteY30" fmla="*/ 993939 h 1097682"/>
                <a:gd name="connsiteX31" fmla="*/ 1191288 w 1424651"/>
                <a:gd name="connsiteY31" fmla="*/ 993939 h 1097682"/>
                <a:gd name="connsiteX32" fmla="*/ 1194792 w 1424651"/>
                <a:gd name="connsiteY32" fmla="*/ 990436 h 1097682"/>
                <a:gd name="connsiteX33" fmla="*/ 1197127 w 1424651"/>
                <a:gd name="connsiteY33" fmla="*/ 969417 h 1097682"/>
                <a:gd name="connsiteX34" fmla="*/ 1299889 w 1424651"/>
                <a:gd name="connsiteY34" fmla="*/ 865487 h 1097682"/>
                <a:gd name="connsiteX35" fmla="*/ 1320908 w 1424651"/>
                <a:gd name="connsiteY35" fmla="*/ 861984 h 1097682"/>
                <a:gd name="connsiteX36" fmla="*/ 1324411 w 1424651"/>
                <a:gd name="connsiteY36" fmla="*/ 858481 h 1097682"/>
                <a:gd name="connsiteX37" fmla="*/ 1324411 w 1424651"/>
                <a:gd name="connsiteY37" fmla="*/ 795422 h 1097682"/>
                <a:gd name="connsiteX38" fmla="*/ 1423670 w 1424651"/>
                <a:gd name="connsiteY38" fmla="*/ 553699 h 1097682"/>
                <a:gd name="connsiteX39" fmla="*/ 1423670 w 1424651"/>
                <a:gd name="connsiteY39" fmla="*/ 552531 h 1097682"/>
                <a:gd name="connsiteX40" fmla="*/ 1423670 w 1424651"/>
                <a:gd name="connsiteY40" fmla="*/ 552531 h 109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424651" h="1097682">
                  <a:moveTo>
                    <a:pt x="1423670" y="552531"/>
                  </a:moveTo>
                  <a:cubicBezTo>
                    <a:pt x="1420167" y="474292"/>
                    <a:pt x="1393309" y="369195"/>
                    <a:pt x="1324411" y="310807"/>
                  </a:cubicBezTo>
                  <a:lnTo>
                    <a:pt x="1324411" y="247749"/>
                  </a:lnTo>
                  <a:cubicBezTo>
                    <a:pt x="1324411" y="245413"/>
                    <a:pt x="1323244" y="244246"/>
                    <a:pt x="1320908" y="244246"/>
                  </a:cubicBezTo>
                  <a:lnTo>
                    <a:pt x="1299889" y="240743"/>
                  </a:lnTo>
                  <a:cubicBezTo>
                    <a:pt x="1242669" y="231401"/>
                    <a:pt x="1205301" y="194033"/>
                    <a:pt x="1197127" y="136813"/>
                  </a:cubicBezTo>
                  <a:lnTo>
                    <a:pt x="1194792" y="115794"/>
                  </a:lnTo>
                  <a:cubicBezTo>
                    <a:pt x="1194792" y="113458"/>
                    <a:pt x="1192456" y="112290"/>
                    <a:pt x="1191288" y="112290"/>
                  </a:cubicBezTo>
                  <a:lnTo>
                    <a:pt x="1106043" y="112290"/>
                  </a:lnTo>
                  <a:cubicBezTo>
                    <a:pt x="998610" y="42226"/>
                    <a:pt x="829287" y="10696"/>
                    <a:pt x="717183" y="10696"/>
                  </a:cubicBezTo>
                  <a:cubicBezTo>
                    <a:pt x="605079" y="10696"/>
                    <a:pt x="435756" y="42226"/>
                    <a:pt x="328324" y="112290"/>
                  </a:cubicBezTo>
                  <a:lnTo>
                    <a:pt x="243078" y="112290"/>
                  </a:lnTo>
                  <a:cubicBezTo>
                    <a:pt x="240742" y="112290"/>
                    <a:pt x="239575" y="113458"/>
                    <a:pt x="239575" y="115794"/>
                  </a:cubicBezTo>
                  <a:lnTo>
                    <a:pt x="237239" y="136813"/>
                  </a:lnTo>
                  <a:cubicBezTo>
                    <a:pt x="229065" y="194033"/>
                    <a:pt x="191697" y="231401"/>
                    <a:pt x="134478" y="240743"/>
                  </a:cubicBezTo>
                  <a:lnTo>
                    <a:pt x="113458" y="244246"/>
                  </a:lnTo>
                  <a:cubicBezTo>
                    <a:pt x="111123" y="244246"/>
                    <a:pt x="109955" y="246581"/>
                    <a:pt x="109955" y="247749"/>
                  </a:cubicBezTo>
                  <a:lnTo>
                    <a:pt x="109955" y="310807"/>
                  </a:lnTo>
                  <a:cubicBezTo>
                    <a:pt x="41058" y="369195"/>
                    <a:pt x="14200" y="473124"/>
                    <a:pt x="10696" y="552531"/>
                  </a:cubicBezTo>
                  <a:lnTo>
                    <a:pt x="10696" y="553699"/>
                  </a:lnTo>
                  <a:lnTo>
                    <a:pt x="10696" y="554866"/>
                  </a:lnTo>
                  <a:cubicBezTo>
                    <a:pt x="14200" y="633105"/>
                    <a:pt x="41058" y="737035"/>
                    <a:pt x="109955" y="795422"/>
                  </a:cubicBezTo>
                  <a:lnTo>
                    <a:pt x="109955" y="858481"/>
                  </a:lnTo>
                  <a:cubicBezTo>
                    <a:pt x="109955" y="860816"/>
                    <a:pt x="111123" y="861984"/>
                    <a:pt x="113458" y="861984"/>
                  </a:cubicBezTo>
                  <a:lnTo>
                    <a:pt x="134478" y="865487"/>
                  </a:lnTo>
                  <a:cubicBezTo>
                    <a:pt x="191697" y="874829"/>
                    <a:pt x="229065" y="912197"/>
                    <a:pt x="237239" y="969417"/>
                  </a:cubicBezTo>
                  <a:lnTo>
                    <a:pt x="239575" y="990436"/>
                  </a:lnTo>
                  <a:cubicBezTo>
                    <a:pt x="239575" y="992771"/>
                    <a:pt x="241910" y="993939"/>
                    <a:pt x="243078" y="993939"/>
                  </a:cubicBezTo>
                  <a:lnTo>
                    <a:pt x="328324" y="993939"/>
                  </a:lnTo>
                  <a:cubicBezTo>
                    <a:pt x="435756" y="1064004"/>
                    <a:pt x="603912" y="1095533"/>
                    <a:pt x="717183" y="1095533"/>
                  </a:cubicBezTo>
                  <a:cubicBezTo>
                    <a:pt x="829287" y="1095533"/>
                    <a:pt x="999778" y="1064004"/>
                    <a:pt x="1106043" y="993939"/>
                  </a:cubicBezTo>
                  <a:lnTo>
                    <a:pt x="1191288" y="993939"/>
                  </a:lnTo>
                  <a:cubicBezTo>
                    <a:pt x="1193624" y="993939"/>
                    <a:pt x="1194792" y="992771"/>
                    <a:pt x="1194792" y="990436"/>
                  </a:cubicBezTo>
                  <a:lnTo>
                    <a:pt x="1197127" y="969417"/>
                  </a:lnTo>
                  <a:cubicBezTo>
                    <a:pt x="1205301" y="912197"/>
                    <a:pt x="1242669" y="874829"/>
                    <a:pt x="1299889" y="865487"/>
                  </a:cubicBezTo>
                  <a:lnTo>
                    <a:pt x="1320908" y="861984"/>
                  </a:lnTo>
                  <a:cubicBezTo>
                    <a:pt x="1323244" y="861984"/>
                    <a:pt x="1324411" y="859648"/>
                    <a:pt x="1324411" y="858481"/>
                  </a:cubicBezTo>
                  <a:lnTo>
                    <a:pt x="1324411" y="795422"/>
                  </a:lnTo>
                  <a:cubicBezTo>
                    <a:pt x="1393309" y="737035"/>
                    <a:pt x="1420167" y="633105"/>
                    <a:pt x="1423670" y="553699"/>
                  </a:cubicBezTo>
                  <a:lnTo>
                    <a:pt x="1423670" y="552531"/>
                  </a:lnTo>
                  <a:lnTo>
                    <a:pt x="1423670" y="552531"/>
                  </a:lnTo>
                  <a:close/>
                </a:path>
              </a:pathLst>
            </a:custGeom>
            <a:solidFill>
              <a:schemeClr val="accent1"/>
            </a:solidFill>
            <a:ln w="254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ZA" sz="6000" dirty="0"/>
            </a:p>
          </p:txBody>
        </p:sp>
        <p:sp>
          <p:nvSpPr>
            <p:cNvPr id="6" name="Title 112">
              <a:extLst>
                <a:ext uri="{FF2B5EF4-FFF2-40B4-BE49-F238E27FC236}">
                  <a16:creationId xmlns:a16="http://schemas.microsoft.com/office/drawing/2014/main" id="{068193E5-6154-A3F1-C564-32EB509C28C5}"/>
                </a:ext>
              </a:extLst>
            </p:cNvPr>
            <p:cNvSpPr txBox="1">
              <a:spLocks/>
            </p:cNvSpPr>
            <p:nvPr/>
          </p:nvSpPr>
          <p:spPr>
            <a:xfrm>
              <a:off x="5453871" y="2958701"/>
              <a:ext cx="1284256" cy="794452"/>
            </a:xfrm>
            <a:prstGeom prst="rect">
              <a:avLst/>
            </a:prstGeom>
            <a:noFill/>
            <a:scene3d>
              <a:camera prst="isometricOffAxis1Right"/>
              <a:lightRig rig="flat" dir="t"/>
            </a:scene3d>
            <a:sp3d/>
          </p:spPr>
          <p:txBody>
            <a:bodyPr vert="horz" lIns="0" tIns="0" rIns="0" bIns="0" rtlCol="0" anchor="t">
              <a:noAutofit/>
              <a:sp3d extrusionH="304800" prstMaterial="plastic">
                <a:extrusionClr>
                  <a:schemeClr val="accent2"/>
                </a:extrusionClr>
              </a:sp3d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ZA" sz="6600" kern="1200" spc="-3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>
                <a:lnSpc>
                  <a:spcPts val="5000"/>
                </a:lnSpc>
              </a:pPr>
              <a:r>
                <a:rPr lang="en-US" sz="6000" dirty="0">
                  <a:solidFill>
                    <a:schemeClr val="bg1"/>
                  </a:solidFill>
                  <a:latin typeface="+mn-lt"/>
                </a:rPr>
                <a:t>VS.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047036E0-D63F-6637-07DA-438A12DA4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683" y="1561192"/>
            <a:ext cx="4440673" cy="44406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A5E007-E1EC-AADA-0418-8B085AACA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3" y="1845948"/>
            <a:ext cx="5161550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71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5B61-5A48-1467-89F4-D568D90D8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C/C++ vs. JAVA (Con…)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77B22-654F-6D62-5360-44E53431D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Content Placeholder 6">
            <a:extLst>
              <a:ext uri="{FF2B5EF4-FFF2-40B4-BE49-F238E27FC236}">
                <a16:creationId xmlns:a16="http://schemas.microsoft.com/office/drawing/2014/main" id="{07B4E202-448B-23D4-9785-B25DEBB56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3729957"/>
              </p:ext>
            </p:extLst>
          </p:nvPr>
        </p:nvGraphicFramePr>
        <p:xfrm>
          <a:off x="838200" y="2363788"/>
          <a:ext cx="10515600" cy="23926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7734040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41098847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C++ Programming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JAVA Programming Languages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8395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Platform-dependent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Platform-independent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682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Uses compiler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Uses compiler and interpreter both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638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Mainly used for system programming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Mainly used for application programming like window, web-based, enterprise, mobile application…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667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Supports both call by value and call by reference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Supports call by value only. There is no call by reference in java.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791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33574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EF956-AE65-C2F9-BC40-914B00B69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Lecture 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55C12-4D0E-02E1-E592-F06793022A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400" dirty="0"/>
              <a:t>What is Java? </a:t>
            </a:r>
          </a:p>
          <a:p>
            <a:pPr lvl="0"/>
            <a:r>
              <a:rPr lang="en-US" sz="2400" dirty="0"/>
              <a:t>History and Features of Java </a:t>
            </a:r>
          </a:p>
          <a:p>
            <a:pPr lvl="0"/>
            <a:r>
              <a:rPr lang="en-US" sz="2400" dirty="0"/>
              <a:t>What is Platform Independent? </a:t>
            </a:r>
          </a:p>
          <a:p>
            <a:pPr lvl="0"/>
            <a:r>
              <a:rPr lang="en-US" sz="2400" dirty="0"/>
              <a:t>Importance of Java</a:t>
            </a:r>
          </a:p>
          <a:p>
            <a:r>
              <a:rPr lang="en-US" sz="2400" dirty="0"/>
              <a:t>C++ vs. Java</a:t>
            </a:r>
          </a:p>
          <a:p>
            <a:endParaRPr lang="en-US" sz="2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223D3E3-BFBB-2D40-B50C-6593DD5372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862" y="1825625"/>
            <a:ext cx="4932275" cy="4351338"/>
          </a:xfrm>
        </p:spPr>
      </p:pic>
    </p:spTree>
    <p:extLst>
      <p:ext uri="{BB962C8B-B14F-4D97-AF65-F5344CB8AC3E}">
        <p14:creationId xmlns:p14="http://schemas.microsoft.com/office/powerpoint/2010/main" val="2875591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06008C2-E7E6-317D-46CB-0D404DEA5EE6}"/>
              </a:ext>
            </a:extLst>
          </p:cNvPr>
          <p:cNvSpPr txBox="1">
            <a:spLocks/>
          </p:cNvSpPr>
          <p:nvPr/>
        </p:nvSpPr>
        <p:spPr>
          <a:xfrm>
            <a:off x="3866606" y="4362994"/>
            <a:ext cx="7845264" cy="13324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B05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Thank You! For Your Patience 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0F06676-8894-7E20-F59F-248092C1096D}"/>
              </a:ext>
            </a:extLst>
          </p:cNvPr>
          <p:cNvSpPr txBox="1">
            <a:spLocks/>
          </p:cNvSpPr>
          <p:nvPr/>
        </p:nvSpPr>
        <p:spPr>
          <a:xfrm>
            <a:off x="3723861" y="6309360"/>
            <a:ext cx="8375373" cy="5090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/>
              <a:t>	Your Frequently Asked Questions, Answered!</a:t>
            </a:r>
            <a:endParaRPr lang="en-US" sz="3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A2EA99-6604-7D4E-1A7C-A0B22AC52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728" y="1035424"/>
            <a:ext cx="5067048" cy="3478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384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8507-1BA7-AD43-4DF6-79F8154B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Course 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B58FD1-CF6B-E5B2-ED61-FED00229E05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Course will provide pure concept of object oriented programing to students through Java programming</a:t>
            </a:r>
          </a:p>
          <a:p>
            <a:r>
              <a:rPr lang="en-US" dirty="0"/>
              <a:t>After completing this course, students would be gained with some of the underlying concepts of object orientation and would be able to develop small and intermediate object-oriented application</a:t>
            </a:r>
          </a:p>
          <a:p>
            <a:r>
              <a:rPr lang="en-US" dirty="0"/>
              <a:t>Students would be able to learn advance java programming language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601B4AB-E815-4FB7-E2A0-9B01338AB3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774" y="1825625"/>
            <a:ext cx="4806452" cy="4351338"/>
          </a:xfrm>
        </p:spPr>
      </p:pic>
    </p:spTree>
    <p:extLst>
      <p:ext uri="{BB962C8B-B14F-4D97-AF65-F5344CB8AC3E}">
        <p14:creationId xmlns:p14="http://schemas.microsoft.com/office/powerpoint/2010/main" val="649115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8507-1BA7-AD43-4DF6-79F8154B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Policies</a:t>
            </a:r>
          </a:p>
        </p:txBody>
      </p:sp>
      <p:graphicFrame>
        <p:nvGraphicFramePr>
          <p:cNvPr id="4" name="Content Placeholder 17">
            <a:extLst>
              <a:ext uri="{FF2B5EF4-FFF2-40B4-BE49-F238E27FC236}">
                <a16:creationId xmlns:a16="http://schemas.microsoft.com/office/drawing/2014/main" id="{E578B8C9-8D36-FA2D-C835-1179507B86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4401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60878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E8507-1BA7-AD43-4DF6-79F8154BF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Text Books to Recommended!!!!!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2FA2E-A0BC-20E7-52F2-CC80887F82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E545AA0-EA2F-8C49-77F3-72B3C45AFC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788" y="1342038"/>
            <a:ext cx="4181502" cy="4834925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72649B-A61B-E707-AC95-3531C2456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188" y="1314450"/>
            <a:ext cx="4029104" cy="483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31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EE50C-8D8A-3326-BE31-164EEB511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Lecture Agenda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5B68C-9C96-7149-0673-D6C19B3E5D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/>
            <a:r>
              <a:rPr lang="en-US" dirty="0"/>
              <a:t>What is Java? </a:t>
            </a:r>
          </a:p>
          <a:p>
            <a:pPr lvl="0"/>
            <a:r>
              <a:rPr lang="en-US" dirty="0"/>
              <a:t>History and Features of Java </a:t>
            </a:r>
          </a:p>
          <a:p>
            <a:pPr lvl="0"/>
            <a:r>
              <a:rPr lang="en-US" dirty="0"/>
              <a:t>What is Platform Independent? </a:t>
            </a:r>
          </a:p>
          <a:p>
            <a:pPr lvl="0"/>
            <a:r>
              <a:rPr lang="en-US" dirty="0"/>
              <a:t>Importance of Java</a:t>
            </a:r>
          </a:p>
          <a:p>
            <a:r>
              <a:rPr lang="en-US" dirty="0"/>
              <a:t>C/C++ vs. Java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3F9E41-4172-9E20-6824-BCC4B58C3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752" y="1825625"/>
            <a:ext cx="4362495" cy="4351338"/>
          </a:xfrm>
        </p:spPr>
      </p:pic>
    </p:spTree>
    <p:extLst>
      <p:ext uri="{BB962C8B-B14F-4D97-AF65-F5344CB8AC3E}">
        <p14:creationId xmlns:p14="http://schemas.microsoft.com/office/powerpoint/2010/main" val="2571163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49AE1-235B-3990-6DA3-B854D1202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 What is JAVA?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CBA4D-89D5-61D5-FFBE-8A594E75E6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Java is a widely used programming languages that was originally developed by sun Microsystem.</a:t>
            </a:r>
          </a:p>
          <a:p>
            <a:r>
              <a:rPr lang="en-US" dirty="0"/>
              <a:t>Unofficial abbreviation of Java is Just Another Virtual Analyzer (JAVA)</a:t>
            </a:r>
          </a:p>
          <a:p>
            <a:r>
              <a:rPr lang="en-US" dirty="0"/>
              <a:t>Java is an object oriented languages</a:t>
            </a:r>
          </a:p>
          <a:p>
            <a:r>
              <a:rPr lang="en-US" dirty="0"/>
              <a:t>Java has a large standard library that provides a wide range of pre built classes and methods for common tasks such as I/O operation, Networking, databases access.</a:t>
            </a:r>
          </a:p>
          <a:p>
            <a:r>
              <a:rPr lang="en-US" dirty="0"/>
              <a:t>Allowing developer to write a programs that ca preform multiple task at same time</a:t>
            </a:r>
          </a:p>
          <a:p>
            <a:r>
              <a:rPr lang="en-US" dirty="0"/>
              <a:t>Write Once Run Anywhere (WORA) – Platform independent (Slogan) 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CA7D6C-BAF5-728A-CDBF-F777482C0A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208" y="1825625"/>
            <a:ext cx="4803583" cy="4351338"/>
          </a:xfrm>
        </p:spPr>
      </p:pic>
    </p:spTree>
    <p:extLst>
      <p:ext uri="{BB962C8B-B14F-4D97-AF65-F5344CB8AC3E}">
        <p14:creationId xmlns:p14="http://schemas.microsoft.com/office/powerpoint/2010/main" val="227576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5BC2B-3B23-67D0-A920-D5C67E723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CCBA1-0385-1AED-648A-57A0F18BF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 Who Can Study JAVA?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70ADB-EE32-4501-CDD3-2EE6C44A5B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Any student with an IT/Non IT background can study java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56A447D-1B39-CD99-3636-FD76C1AD9D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8094" y="1825625"/>
            <a:ext cx="4809812" cy="4351338"/>
          </a:xfrm>
        </p:spPr>
      </p:pic>
    </p:spTree>
    <p:extLst>
      <p:ext uri="{BB962C8B-B14F-4D97-AF65-F5344CB8AC3E}">
        <p14:creationId xmlns:p14="http://schemas.microsoft.com/office/powerpoint/2010/main" val="501214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9E258-8AA4-4325-31AB-7B77FF725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Who is the Father of java?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1726C2-97BD-88F8-B20B-60A1DAC8F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858169"/>
            <a:ext cx="7620000" cy="4286250"/>
          </a:xfrm>
        </p:spPr>
      </p:pic>
    </p:spTree>
    <p:extLst>
      <p:ext uri="{BB962C8B-B14F-4D97-AF65-F5344CB8AC3E}">
        <p14:creationId xmlns:p14="http://schemas.microsoft.com/office/powerpoint/2010/main" val="421578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883</Words>
  <Application>Microsoft Office PowerPoint</Application>
  <PresentationFormat>Widescreen</PresentationFormat>
  <Paragraphs>124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Corbel</vt:lpstr>
      <vt:lpstr>IRTitr</vt:lpstr>
      <vt:lpstr>Microsoft Uighur</vt:lpstr>
      <vt:lpstr>Office Theme</vt:lpstr>
      <vt:lpstr>PowerPoint Presentation</vt:lpstr>
      <vt:lpstr>Chapter No 1</vt:lpstr>
      <vt:lpstr>Course Objectives</vt:lpstr>
      <vt:lpstr>Grading Policies</vt:lpstr>
      <vt:lpstr>Text Books to Recommended!!!!!</vt:lpstr>
      <vt:lpstr>Lecture Agenda </vt:lpstr>
      <vt:lpstr> What is JAVA?</vt:lpstr>
      <vt:lpstr> Who Can Study JAVA?</vt:lpstr>
      <vt:lpstr> Who is the Father of java?</vt:lpstr>
      <vt:lpstr>James  Gosling</vt:lpstr>
      <vt:lpstr> Father of Java</vt:lpstr>
      <vt:lpstr>A Brief History of Java</vt:lpstr>
      <vt:lpstr>A Brief History of Java (Con…)</vt:lpstr>
      <vt:lpstr> Java Features</vt:lpstr>
      <vt:lpstr> Java Features (Con…)</vt:lpstr>
      <vt:lpstr> Java Features (Con…)</vt:lpstr>
      <vt:lpstr> What is a Platform Independent?</vt:lpstr>
      <vt:lpstr>Platform Independent</vt:lpstr>
      <vt:lpstr> Platform Independent (Con…)</vt:lpstr>
      <vt:lpstr>What is Platform?</vt:lpstr>
      <vt:lpstr> Versions of Java</vt:lpstr>
      <vt:lpstr> Why JAVA is so Important Today?</vt:lpstr>
      <vt:lpstr>C++ vs. JAVA</vt:lpstr>
      <vt:lpstr>C/C++ vs. JAVA (Con…)</vt:lpstr>
      <vt:lpstr>Lecture Summary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Saifuddin Quraishi</dc:creator>
  <cp:lastModifiedBy>Quraishi</cp:lastModifiedBy>
  <cp:revision>46</cp:revision>
  <dcterms:created xsi:type="dcterms:W3CDTF">2024-02-21T02:25:03Z</dcterms:created>
  <dcterms:modified xsi:type="dcterms:W3CDTF">2024-03-12T02:13:33Z</dcterms:modified>
</cp:coreProperties>
</file>

<file path=docProps/thumbnail.jpeg>
</file>